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2" r:id="rId5"/>
    <p:sldId id="313" r:id="rId6"/>
    <p:sldId id="300" r:id="rId7"/>
    <p:sldId id="298" r:id="rId8"/>
    <p:sldId id="299" r:id="rId9"/>
    <p:sldId id="302" r:id="rId10"/>
    <p:sldId id="304" r:id="rId11"/>
    <p:sldId id="257" r:id="rId12"/>
    <p:sldId id="305" r:id="rId13"/>
    <p:sldId id="306" r:id="rId14"/>
    <p:sldId id="307" r:id="rId15"/>
    <p:sldId id="308" r:id="rId16"/>
    <p:sldId id="309" r:id="rId17"/>
    <p:sldId id="310" r:id="rId18"/>
    <p:sldId id="311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91D4D7-AEFA-4CDD-AA70-B1F724AAE53C}" v="13" dt="2025-04-07T15:54:16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7:35.0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0,'116'0,"1196"27,-108 25,7-58,-146-15,-3 21,-449 2,1111-2,-1709 0,-5 0,1 0,0 0,13 4,-21-4,-1 1,1-1,-1 1,1 0,-1 0,1 0,-1 1,0-1,1 1,-1-1,0 1,0 0,0-1,0 1,0 0,-1 0,4 5,-3-4,1 1,-1-1,1 1,0-1,0 0,0 0,1 0,-1-1,1 1,0-1,-1 0,1 0,0 0,0-1,0 1,0-1,8 1,6 1,0-1,35 0,-32-2,13 2,0-3,0 0,0-2,0-2,0-1,42-14,-49 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8:06.9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0,'14'1,"1"0,-1 1,0 1,0 0,19 8,10 2,67 12,1-5,0-5,130 2,717-15,-600-6,-111-11,-21 1,-180 11,1-2,-1-1,67-20,-71 18,1 3,0 1,0 2,59 5,-18-1,-60 0,0 0,35 10,-26-6,-12-2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8:08.7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84,'51'20,"0"-2,1-2,72 11,412 26,5-45,-507-8,531-4,-267-22,-75 2,99 12,-86 6,667-26,-356-24,-519 52,231-28,320 3,64 30,-606-1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7T15:46:39.1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1162 0,'838'-1162'0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6:46.5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29,'1160'0,"-989"-12,-32 1,614 6,-417 7,972-2,-1266 2,-1 3,67 14,26 4,-46-10,-58-7,1-1,0-2,31-1,-24-3,-7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6:48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1,'285'17,"-90"-1,688 8,3-25,-743 0,99 13,-60 0,576 16,-395-25,-253-3,-94 1,0 1,0 0,0 2,-1 0,23 9,-17-6,40 8,-32-10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6:49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0,'613'25,"-282"-7,192-4,-362-1,23 0,-10-12,281 8,75 24,-398-24,-108-9,-1-1,1-1,36-8,116-24,-78 16,-64 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6:51.4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2,'1799'0,"-1550"14,-40-1,5 0,13 1,672-12,-455-4,-425 1,-1-1,32-7,17-3,29-2,-60 7,41-2,-47 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7T15:46:52.8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0,'382'0'0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7:36.9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57,'2431'49,"-2168"-38,387 10,647-21,-649-1,-199-19,-406 15,447-45,1400-11,-1357 61,-471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7T15:47:38.7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0,'5190'164'0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7:41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1,'2026'0,"-1849"2,267 40,-367-31,0-3,148-4,544-1,-378 8,647-9,-546-3,-63-12,-62 0,236 13,76-1,-340-14,-18 2,-300 11,-1 0,0-1,26-7,-27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7:44.1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0,'8'5,"-1"3,0 0,1 0,0-1,0 0,1 0,17 9,9 0,1-1,1-2,0-1,59 10,105 9,381 11,7-34,-547-7,161-1,383 6,-5 21,272 16,963-42,-864-3,-819 2,773-11,383-6,-1222 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7:45.3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1,'8'0,"940"21,149 13,-960-32,380 10,117 0,610-10,-654-3,-544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7:52.5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13,'30'0,"-1"0,0 2,0 0,0 3,48 12,-52-9,1-2,1-1,46 4,83-6,-103-4,854-11,-322 1,875-28,-1120 32,358 39,261 47,-2-38,-300-41,-616-1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7T15:48:02.5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0,'3470'575'0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5:48:04.1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1,'578'26,"-318"-9,1327 22,-478-21,-223 8,356-16,-902-10,-299-1,0-1,-1-2,52-11,-84 12,0 0,1 0,-1-1,0 0,7-5,6-4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53199-3C70-20DD-90EC-B0A3DEE8C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E48689-979F-AD9E-89D0-B52A3CFB0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91F216-AC88-7587-D9B8-C975A120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3EE536-BDC0-4439-E297-4034D762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973B8D-43E7-4AA8-F609-986360BC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73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8B563-3D64-9FFC-7CFC-CF48D4BA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2E97B6-45AF-5794-0898-21A4048A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AED6AA-638D-DA2A-419F-BEBFC16F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0D39DC-039E-76C4-B8EE-272CFE75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80D38C-69B3-0F46-7B45-F4FD103F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844EB09-A87F-53E3-3689-3EF6EB6F1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23B2A4-4F5D-A778-D510-38E446CC4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770125-9B70-329D-9E03-10909166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8D81B3-2297-77F2-8E28-16129095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DA2784-24AF-8FA1-8F2B-A083E126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30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56694B-07E8-D2F5-7EE7-3EB2E318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9FA8F-8F99-15B5-9566-8630FF92D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1A22D0-5140-34F9-1F2C-1D7D2494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D1A2F0-0277-5860-CCA2-E4EE4A9B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04F0BB-B5A3-6DAB-E075-B63FB2BD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30832-74ED-8997-6E90-184246DC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95F9E1-7146-2068-74AB-B029D487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6D20BB-3C66-D0CE-8739-AB8758E2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0F05C0-5292-5FD6-89B9-2E341A2F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985860-C938-0646-3F84-70C29F69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23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E825B-8BA7-D153-0A4B-CA047A91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B82539-F35D-03E7-3157-854237CAA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8802D9-C174-2E9E-5E97-DE2B92FDA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933501-2401-0A60-5E83-04AEB06E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7606D3-4915-25EB-B133-55983A36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CCFAB3-C216-CABE-9227-B464B1D4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63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184A34-06B4-F747-16AB-69753FF3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0D585E-A66F-9020-F653-36F951F6A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288390-161F-A981-9C1E-462123029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08BADA-48E3-B867-AC7B-AB417735B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370C529-23E6-EAC8-AA4D-BD61651C7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4EB8DF-7120-EBE5-0D0D-98B8F19D0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4C962D6-68D7-AFE2-AD46-44B18AF6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2B21FDD-28E9-DBB0-1D57-2606E369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8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57EED-C29B-00B3-5378-6D262D11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4C75A7-7A69-D16E-7932-F203E89A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AC03FE-5578-4D78-1845-DC43ECED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30B68A-9C65-45B4-9026-46D31116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17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0F1437-76BA-90F4-3561-F666DAB0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E8D423-8759-2AB4-49D8-3E44F88C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FA4BF8-71FB-3500-33D1-E5BDAFC0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45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C5FE6-F24A-E389-5A49-A0EF133B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011120-C504-05F8-45A5-AED7EAB2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071AB1-FAAF-D760-718F-C9B7D48E8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D192B1-D7DD-748C-6DCC-DC00536E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14A6E7-699C-9662-6329-5049D555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452FB0-1851-581A-973C-311CCE87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60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9A062C-F849-FDA2-11DB-9B7EB505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E42CB9A-3876-16FA-EDF5-D641C11CD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D06C7A-DEB0-6A3C-57F0-8C91B806C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D2B16C-6F5F-BD6B-0BBD-8F624808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5CD300-8D22-B2FF-8CEA-B354086D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C1F7D2-2015-989B-8340-78FC655C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56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061A4C7-05B3-7B0C-6114-526B3DC2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327F80-1D83-5C9B-EFC9-8EFD7558E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026480-C6C0-955D-EFF9-03919E509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B9501C-3946-4D21-89BF-8A0A1D947FA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A107F5-9CDB-E7A1-9F89-FDCC48713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4DB806-45C9-1311-B738-E90D45CA1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08BC80-448F-4B75-BC6F-2B92F77F9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3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9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17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15.xm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7BF82FD-4B53-F484-6217-A43589F9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6" y="261257"/>
            <a:ext cx="1146265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B540BB1-0D8C-D799-F8B9-3B9AE3C62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2" y="402770"/>
            <a:ext cx="11310258" cy="59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C732F75-A27B-9B10-0F7F-C7AD677A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2" y="489857"/>
            <a:ext cx="11924497" cy="58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0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AEBC74-5F93-EFB0-220F-13A80FA6A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7" y="566058"/>
            <a:ext cx="11702142" cy="58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50D962-8862-42B1-A270-DDE16ECE4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1066801"/>
            <a:ext cx="11756571" cy="53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1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AE6A1E-F9B2-B5B3-8B1B-783D637C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468086"/>
            <a:ext cx="11636829" cy="59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4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C306893-E3B6-E8A1-FE9B-1DA6570F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" y="576943"/>
            <a:ext cx="11430000" cy="59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2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5BB6144-63C9-4B2D-1597-CBBE64F9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57" y="489857"/>
            <a:ext cx="10744200" cy="58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2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onferrato Unesco - Musei e Comunità Ebraica di Casale Monferrato">
            <a:extLst>
              <a:ext uri="{FF2B5EF4-FFF2-40B4-BE49-F238E27FC236}">
                <a16:creationId xmlns:a16="http://schemas.microsoft.com/office/drawing/2014/main" id="{EDB7C6A0-2BDE-80D7-76C7-587030CF5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/>
          <a:stretch/>
        </p:blipFill>
        <p:spPr bwMode="auto">
          <a:xfrm flipH="1">
            <a:off x="1347019" y="1320777"/>
            <a:ext cx="9144000" cy="443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FD984A8-BC3B-9ED9-59B3-1B5FDEBF98A3}"/>
              </a:ext>
            </a:extLst>
          </p:cNvPr>
          <p:cNvSpPr txBox="1">
            <a:spLocks/>
          </p:cNvSpPr>
          <p:nvPr/>
        </p:nvSpPr>
        <p:spPr>
          <a:xfrm>
            <a:off x="1839838" y="1603491"/>
            <a:ext cx="3854557" cy="3049479"/>
          </a:xfrm>
          <a:prstGeom prst="rect">
            <a:avLst/>
          </a:prstGeom>
          <a:solidFill>
            <a:srgbClr val="8B1125"/>
          </a:solidFill>
        </p:spPr>
        <p:txBody>
          <a:bodyPr/>
          <a:lstStyle>
            <a:lvl1pPr marL="233995" indent="-233995" algn="l" defTabSz="935980" rtl="0" eaLnBrk="1" latinLnBrk="0" hangingPunct="1">
              <a:lnSpc>
                <a:spcPct val="90000"/>
              </a:lnSpc>
              <a:spcBef>
                <a:spcPts val="1024"/>
              </a:spcBef>
              <a:buFont typeface="Arial" panose="020B0604020202020204" pitchFamily="34" charset="0"/>
              <a:buChar char="•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98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735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01AC009B-2275-BC43-4C3C-12E23E174EED}"/>
              </a:ext>
            </a:extLst>
          </p:cNvPr>
          <p:cNvSpPr txBox="1"/>
          <p:nvPr/>
        </p:nvSpPr>
        <p:spPr>
          <a:xfrm>
            <a:off x="2036682" y="1778502"/>
            <a:ext cx="3557342" cy="274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879"/>
              </a:spcAft>
            </a:pPr>
            <a:r>
              <a:rPr lang="it-IT" sz="1563" dirty="0">
                <a:solidFill>
                  <a:srgbClr val="FFFFFF"/>
                </a:solidFill>
                <a:cs typeface="FLUNWD+Calibri Bold"/>
              </a:rPr>
              <a:t>Circa l'11% dei clienti PMI serviti dalla Banca di Asti opera nei settori dell'agricoltura e della produzione di alimenti e bevande, di cui:</a:t>
            </a:r>
          </a:p>
          <a:p>
            <a:pPr marL="279149" indent="-279149"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it-IT" sz="1563" dirty="0">
                <a:solidFill>
                  <a:srgbClr val="FFFFFF"/>
                </a:solidFill>
                <a:cs typeface="FLUNWD+Calibri Bold"/>
              </a:rPr>
              <a:t>67% nel settore delle coltivazioni agricole</a:t>
            </a:r>
          </a:p>
          <a:p>
            <a:pPr marL="279149" indent="-279149"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it-IT" sz="1563" dirty="0">
                <a:solidFill>
                  <a:srgbClr val="FFFFFF"/>
                </a:solidFill>
                <a:cs typeface="FLUNWD+Calibri Bold"/>
              </a:rPr>
              <a:t>12% nel settore dell’allevamento animale</a:t>
            </a:r>
          </a:p>
          <a:p>
            <a:pPr marL="279149" indent="-279149"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it-IT" sz="1563" dirty="0">
                <a:solidFill>
                  <a:srgbClr val="FFFFFF"/>
                </a:solidFill>
                <a:cs typeface="FLUNWD+Calibri Bold"/>
              </a:rPr>
              <a:t>16% nel settore della produzione di alimenti e bevande</a:t>
            </a:r>
            <a:endParaRPr lang="it-IT" sz="1563" b="1" dirty="0">
              <a:solidFill>
                <a:srgbClr val="FFFFFF"/>
              </a:solidFill>
              <a:cs typeface="FLUNWD+Calibri Bold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86AE59-A17D-F1D3-8FA2-51CC17FD4AFE}"/>
              </a:ext>
            </a:extLst>
          </p:cNvPr>
          <p:cNvSpPr txBox="1"/>
          <p:nvPr/>
        </p:nvSpPr>
        <p:spPr>
          <a:xfrm>
            <a:off x="1238866" y="373626"/>
            <a:ext cx="892769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9">
              <a:lnSpc>
                <a:spcPct val="90000"/>
              </a:lnSpc>
              <a:spcBef>
                <a:spcPts val="1000"/>
              </a:spcBef>
            </a:pPr>
            <a:r>
              <a:rPr lang="it-IT" sz="18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Banca di Asti Spa</a:t>
            </a:r>
          </a:p>
        </p:txBody>
      </p:sp>
    </p:spTree>
    <p:extLst>
      <p:ext uri="{BB962C8B-B14F-4D97-AF65-F5344CB8AC3E}">
        <p14:creationId xmlns:p14="http://schemas.microsoft.com/office/powerpoint/2010/main" val="259212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">
            <a:extLst>
              <a:ext uri="{FF2B5EF4-FFF2-40B4-BE49-F238E27FC236}">
                <a16:creationId xmlns:a16="http://schemas.microsoft.com/office/drawing/2014/main" id="{81094E25-2E35-64F2-3D03-145A019BD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0" b="14330"/>
          <a:stretch/>
        </p:blipFill>
        <p:spPr>
          <a:xfrm>
            <a:off x="758283" y="711178"/>
            <a:ext cx="10794380" cy="5578110"/>
          </a:xfrm>
          <a:prstGeom prst="rect">
            <a:avLst/>
          </a:prstGeom>
        </p:spPr>
      </p:pic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1049E1E3-D507-253A-61C1-63204BB48D4E}"/>
              </a:ext>
            </a:extLst>
          </p:cNvPr>
          <p:cNvSpPr txBox="1">
            <a:spLocks/>
          </p:cNvSpPr>
          <p:nvPr/>
        </p:nvSpPr>
        <p:spPr>
          <a:xfrm>
            <a:off x="1839838" y="1603491"/>
            <a:ext cx="3854557" cy="3049479"/>
          </a:xfrm>
          <a:prstGeom prst="rect">
            <a:avLst/>
          </a:prstGeom>
          <a:solidFill>
            <a:srgbClr val="8B1125"/>
          </a:solidFill>
        </p:spPr>
        <p:txBody>
          <a:bodyPr/>
          <a:lstStyle>
            <a:lvl1pPr marL="233995" indent="-233995" algn="l" defTabSz="935980" rtl="0" eaLnBrk="1" latinLnBrk="0" hangingPunct="1">
              <a:lnSpc>
                <a:spcPct val="90000"/>
              </a:lnSpc>
              <a:spcBef>
                <a:spcPts val="1024"/>
              </a:spcBef>
              <a:buFont typeface="Arial" panose="020B0604020202020204" pitchFamily="34" charset="0"/>
              <a:buChar char="•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98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735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DC06962-1D1A-E6CB-9F57-B42A5E74CBC6}"/>
              </a:ext>
            </a:extLst>
          </p:cNvPr>
          <p:cNvSpPr txBox="1"/>
          <p:nvPr/>
        </p:nvSpPr>
        <p:spPr>
          <a:xfrm>
            <a:off x="1940208" y="1685222"/>
            <a:ext cx="3653816" cy="2937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149" indent="-279149">
              <a:spcAft>
                <a:spcPts val="586"/>
              </a:spcAft>
              <a:buFont typeface="Wingdings" panose="05000000000000000000" pitchFamily="2" charset="2"/>
              <a:buChar char="ü"/>
            </a:pPr>
            <a:r>
              <a:rPr lang="it-IT" sz="1221" dirty="0">
                <a:solidFill>
                  <a:srgbClr val="FFFFFF"/>
                </a:solidFill>
                <a:cs typeface="FLUNWD+Calibri Bold"/>
              </a:rPr>
              <a:t>A dicembre 2023, la BEI e la Banca di Asti hanno finalizzato un accordo per 50 milioni di euro (prima tranche di un totale di 100 milioni di euro) per sostenere gli investimenti e il capitale circolante delle PMI:</a:t>
            </a:r>
          </a:p>
          <a:p>
            <a:pPr marL="279149" indent="-279149">
              <a:spcAft>
                <a:spcPts val="586"/>
              </a:spcAft>
              <a:buFont typeface="Wingdings" panose="05000000000000000000" pitchFamily="2" charset="2"/>
              <a:buChar char="ü"/>
            </a:pPr>
            <a:r>
              <a:rPr lang="it-IT" sz="1221" dirty="0">
                <a:solidFill>
                  <a:srgbClr val="FFFFFF"/>
                </a:solidFill>
                <a:cs typeface="FLUNWD+Calibri Bold"/>
              </a:rPr>
              <a:t>60% dei fondi riservati alle PMI nei settori dell’agricoltura e della produzione di alimenti e bevande</a:t>
            </a:r>
          </a:p>
          <a:p>
            <a:pPr marL="279149" indent="-279149">
              <a:spcAft>
                <a:spcPts val="586"/>
              </a:spcAft>
              <a:buFont typeface="Wingdings" panose="05000000000000000000" pitchFamily="2" charset="2"/>
              <a:buChar char="ü"/>
            </a:pPr>
            <a:r>
              <a:rPr lang="it-IT" sz="1221" dirty="0">
                <a:solidFill>
                  <a:srgbClr val="FFFFFF"/>
                </a:solidFill>
                <a:cs typeface="FLUNWD+Calibri Bold"/>
              </a:rPr>
              <a:t>10% dei fondi riservati ai giovani imprenditori nei settori dell’agricoltura e della produzione di alimenti e bevande</a:t>
            </a:r>
          </a:p>
          <a:p>
            <a:pPr marL="279149" indent="-279149">
              <a:spcAft>
                <a:spcPts val="586"/>
              </a:spcAft>
              <a:buFont typeface="Wingdings" panose="05000000000000000000" pitchFamily="2" charset="2"/>
              <a:buChar char="ü"/>
            </a:pPr>
            <a:r>
              <a:rPr lang="it-IT" sz="1221" dirty="0">
                <a:solidFill>
                  <a:srgbClr val="FFFFFF"/>
                </a:solidFill>
                <a:cs typeface="FLUNWD+Calibri Bold"/>
              </a:rPr>
              <a:t>Durata fino a 20 anni per i giovani imprenditori</a:t>
            </a:r>
          </a:p>
          <a:p>
            <a:pPr marL="279149" indent="-279149">
              <a:spcAft>
                <a:spcPts val="586"/>
              </a:spcAft>
              <a:buFont typeface="Wingdings" panose="05000000000000000000" pitchFamily="2" charset="2"/>
              <a:buChar char="ü"/>
            </a:pPr>
            <a:r>
              <a:rPr lang="it-IT" sz="1221" dirty="0">
                <a:solidFill>
                  <a:srgbClr val="FFFFFF"/>
                </a:solidFill>
                <a:cs typeface="FLUNWD+Calibri Bold"/>
              </a:rPr>
              <a:t>Condizioni economiche agevolate rispetto agli standard di mercato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0BC3633-D129-057F-11EC-05542D26FB2D}"/>
              </a:ext>
            </a:extLst>
          </p:cNvPr>
          <p:cNvSpPr/>
          <p:nvPr/>
        </p:nvSpPr>
        <p:spPr>
          <a:xfrm>
            <a:off x="1524000" y="1"/>
            <a:ext cx="9144000" cy="711177"/>
          </a:xfrm>
          <a:prstGeom prst="rect">
            <a:avLst/>
          </a:prstGeom>
          <a:noFill/>
          <a:ln w="3175">
            <a:noFill/>
          </a:ln>
        </p:spPr>
        <p:txBody>
          <a:bodyPr anchor="b"/>
          <a:lstStyle/>
          <a:p>
            <a:pPr algn="ctr" defTabSz="914359">
              <a:lnSpc>
                <a:spcPct val="90000"/>
              </a:lnSpc>
              <a:spcBef>
                <a:spcPts val="1000"/>
              </a:spcBef>
            </a:pPr>
            <a:r>
              <a:rPr lang="it-IT" sz="2735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Banca di Asti Spa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ED5415F0-07D8-B679-BC9E-2C1557CDAD2C}"/>
                  </a:ext>
                </a:extLst>
              </p14:cNvPr>
              <p14:cNvContentPartPr/>
              <p14:nvPr/>
            </p14:nvContentPartPr>
            <p14:xfrm>
              <a:off x="2251556" y="3401830"/>
              <a:ext cx="3206520" cy="5112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ED5415F0-07D8-B679-BC9E-2C1557CDAD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7556" y="3293830"/>
                <a:ext cx="33141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296ED9D9-C056-7B17-0499-8DE953C770AF}"/>
                  </a:ext>
                </a:extLst>
              </p14:cNvPr>
              <p14:cNvContentPartPr/>
              <p14:nvPr/>
            </p14:nvContentPartPr>
            <p14:xfrm>
              <a:off x="2133476" y="3617830"/>
              <a:ext cx="3152520" cy="5004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296ED9D9-C056-7B17-0499-8DE953C770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9476" y="3510190"/>
                <a:ext cx="32601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CCCEA949-5517-75B6-5683-7DCBDE2F8D08}"/>
                  </a:ext>
                </a:extLst>
              </p14:cNvPr>
              <p14:cNvContentPartPr/>
              <p14:nvPr/>
            </p14:nvContentPartPr>
            <p14:xfrm>
              <a:off x="2172716" y="3785230"/>
              <a:ext cx="1868400" cy="5940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CCEA949-5517-75B6-5683-7DCBDE2F8D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8716" y="3677230"/>
                <a:ext cx="19760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1D0FDE5C-CF51-1B49-6422-2269471049F1}"/>
                  </a:ext>
                </a:extLst>
              </p14:cNvPr>
              <p14:cNvContentPartPr/>
              <p14:nvPr/>
            </p14:nvContentPartPr>
            <p14:xfrm>
              <a:off x="2270996" y="4080070"/>
              <a:ext cx="3089160" cy="3024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1D0FDE5C-CF51-1B49-6422-2269471049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16996" y="3972430"/>
                <a:ext cx="31968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91226F77-36EC-B0B7-E606-70B33865209F}"/>
                  </a:ext>
                </a:extLst>
              </p14:cNvPr>
              <p14:cNvContentPartPr/>
              <p14:nvPr/>
            </p14:nvContentPartPr>
            <p14:xfrm>
              <a:off x="2182436" y="4266910"/>
              <a:ext cx="3284280" cy="10944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91226F77-36EC-B0B7-E606-70B33865209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28436" y="4158910"/>
                <a:ext cx="33919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79DBED63-18F3-E5D5-FD7F-35A16857039D}"/>
                  </a:ext>
                </a:extLst>
              </p14:cNvPr>
              <p14:cNvContentPartPr/>
              <p14:nvPr/>
            </p14:nvContentPartPr>
            <p14:xfrm>
              <a:off x="2211956" y="4492990"/>
              <a:ext cx="1879920" cy="3024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79DBED63-18F3-E5D5-FD7F-35A1685703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57956" y="4385350"/>
                <a:ext cx="1987560" cy="2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96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>
            <a:extLst>
              <a:ext uri="{FF2B5EF4-FFF2-40B4-BE49-F238E27FC236}">
                <a16:creationId xmlns:a16="http://schemas.microsoft.com/office/drawing/2014/main" id="{5FAEEE13-2CF8-9621-3A26-4E5EEF520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1"/>
          <a:stretch/>
        </p:blipFill>
        <p:spPr>
          <a:xfrm>
            <a:off x="934065" y="934066"/>
            <a:ext cx="10441857" cy="5476566"/>
          </a:xfrm>
          <a:prstGeom prst="rect">
            <a:avLst/>
          </a:prstGeom>
        </p:spPr>
      </p:pic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30DB40A1-0725-07D2-BD5B-4B412BB14920}"/>
              </a:ext>
            </a:extLst>
          </p:cNvPr>
          <p:cNvSpPr txBox="1">
            <a:spLocks/>
          </p:cNvSpPr>
          <p:nvPr/>
        </p:nvSpPr>
        <p:spPr>
          <a:xfrm>
            <a:off x="1839838" y="1603491"/>
            <a:ext cx="3854557" cy="3049479"/>
          </a:xfrm>
          <a:prstGeom prst="rect">
            <a:avLst/>
          </a:prstGeom>
          <a:solidFill>
            <a:srgbClr val="8B1125"/>
          </a:solidFill>
        </p:spPr>
        <p:txBody>
          <a:bodyPr/>
          <a:lstStyle>
            <a:lvl1pPr marL="233995" indent="-233995" algn="l" defTabSz="935980" rtl="0" eaLnBrk="1" latinLnBrk="0" hangingPunct="1">
              <a:lnSpc>
                <a:spcPct val="90000"/>
              </a:lnSpc>
              <a:spcBef>
                <a:spcPts val="1024"/>
              </a:spcBef>
              <a:buFont typeface="Arial" panose="020B0604020202020204" pitchFamily="34" charset="0"/>
              <a:buChar char="•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98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735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DC06962-1D1A-E6CB-9F57-B42A5E74CBC6}"/>
              </a:ext>
            </a:extLst>
          </p:cNvPr>
          <p:cNvSpPr txBox="1"/>
          <p:nvPr/>
        </p:nvSpPr>
        <p:spPr>
          <a:xfrm>
            <a:off x="2001010" y="1778502"/>
            <a:ext cx="3590577" cy="2789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586"/>
              </a:spcAft>
            </a:pPr>
            <a:r>
              <a:rPr lang="it-IT" sz="1563" dirty="0">
                <a:solidFill>
                  <a:srgbClr val="FFFFFF"/>
                </a:solidFill>
                <a:cs typeface="FLUNWD+Calibri Bold"/>
              </a:rPr>
              <a:t>Un sostegno finanziario concreto per le PMI nei seguenti ambiti:</a:t>
            </a:r>
          </a:p>
          <a:p>
            <a:pPr marL="279149" indent="-279149">
              <a:spcAft>
                <a:spcPts val="586"/>
              </a:spcAft>
              <a:buFont typeface="Arial" panose="020B0604020202020204" pitchFamily="34" charset="0"/>
              <a:buChar char="•"/>
            </a:pPr>
            <a:r>
              <a:rPr lang="it-IT" sz="1563" dirty="0">
                <a:solidFill>
                  <a:srgbClr val="FFFFFF"/>
                </a:solidFill>
                <a:cs typeface="FLUNWD+Calibri Bold"/>
              </a:rPr>
              <a:t>Fase di avvio dell’attività</a:t>
            </a:r>
          </a:p>
          <a:p>
            <a:pPr marL="279149" indent="-279149">
              <a:spcAft>
                <a:spcPts val="586"/>
              </a:spcAft>
              <a:buFont typeface="Arial" panose="020B0604020202020204" pitchFamily="34" charset="0"/>
              <a:buChar char="•"/>
            </a:pPr>
            <a:r>
              <a:rPr lang="it-IT" sz="1563" dirty="0">
                <a:solidFill>
                  <a:srgbClr val="FFFFFF"/>
                </a:solidFill>
                <a:cs typeface="FLUNWD+Calibri Bold"/>
              </a:rPr>
              <a:t>Operazioni di passaggio generazionale</a:t>
            </a:r>
          </a:p>
          <a:p>
            <a:pPr marL="279149" indent="-279149">
              <a:spcAft>
                <a:spcPts val="586"/>
              </a:spcAft>
              <a:buFont typeface="Arial" panose="020B0604020202020204" pitchFamily="34" charset="0"/>
              <a:buChar char="•"/>
            </a:pPr>
            <a:r>
              <a:rPr lang="it-IT" sz="1563" dirty="0">
                <a:solidFill>
                  <a:srgbClr val="FFFFFF"/>
                </a:solidFill>
                <a:cs typeface="FLUNWD+Calibri Bold"/>
              </a:rPr>
              <a:t>Investimenti in innovazione tecnologica e Agricoltura 4.0</a:t>
            </a:r>
          </a:p>
          <a:p>
            <a:pPr marL="279149" indent="-279149">
              <a:spcAft>
                <a:spcPts val="586"/>
              </a:spcAft>
              <a:buFont typeface="Arial" panose="020B0604020202020204" pitchFamily="34" charset="0"/>
              <a:buChar char="•"/>
            </a:pPr>
            <a:r>
              <a:rPr lang="it-IT" sz="1563" dirty="0">
                <a:solidFill>
                  <a:srgbClr val="FFFFFF"/>
                </a:solidFill>
                <a:cs typeface="FLUNWD+Calibri Bold"/>
              </a:rPr>
              <a:t>Nuovi impianti o rinnovo di vigneti e frutteti</a:t>
            </a:r>
          </a:p>
          <a:p>
            <a:pPr marL="279149" indent="-279149">
              <a:spcAft>
                <a:spcPts val="586"/>
              </a:spcAft>
              <a:buFont typeface="Arial" panose="020B0604020202020204" pitchFamily="34" charset="0"/>
              <a:buChar char="•"/>
            </a:pPr>
            <a:r>
              <a:rPr lang="it-IT" sz="1563" dirty="0">
                <a:solidFill>
                  <a:srgbClr val="FFFFFF"/>
                </a:solidFill>
                <a:cs typeface="FLUNWD+Calibri Bold"/>
              </a:rPr>
              <a:t>Acquisto, costruzione e ristrutturazione di immobili</a:t>
            </a:r>
            <a:endParaRPr lang="it-IT" sz="1563" b="1" dirty="0">
              <a:solidFill>
                <a:srgbClr val="FFFFFF"/>
              </a:solidFill>
              <a:cs typeface="FLUNWD+Calibri Bold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2264911-408C-DEEC-B154-430B55B39C65}"/>
              </a:ext>
            </a:extLst>
          </p:cNvPr>
          <p:cNvSpPr/>
          <p:nvPr/>
        </p:nvSpPr>
        <p:spPr>
          <a:xfrm>
            <a:off x="1524000" y="1"/>
            <a:ext cx="9144000" cy="711177"/>
          </a:xfrm>
          <a:prstGeom prst="rect">
            <a:avLst/>
          </a:prstGeom>
          <a:noFill/>
          <a:ln w="3175">
            <a:noFill/>
          </a:ln>
        </p:spPr>
        <p:txBody>
          <a:bodyPr anchor="b"/>
          <a:lstStyle/>
          <a:p>
            <a:pPr algn="ctr" defTabSz="914359">
              <a:lnSpc>
                <a:spcPct val="90000"/>
              </a:lnSpc>
              <a:spcBef>
                <a:spcPts val="1000"/>
              </a:spcBef>
            </a:pPr>
            <a:r>
              <a:rPr lang="it-IT" sz="2735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Banca di Asti Spa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95D33D9E-9156-DBA1-A6F5-19408B9882B0}"/>
                  </a:ext>
                </a:extLst>
              </p14:cNvPr>
              <p14:cNvContentPartPr/>
              <p14:nvPr/>
            </p14:nvContentPartPr>
            <p14:xfrm>
              <a:off x="2270996" y="2463310"/>
              <a:ext cx="2587320" cy="550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95D33D9E-9156-DBA1-A6F5-19408B9882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6996" y="2355310"/>
                <a:ext cx="269496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52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BB9ADF21-D4F9-01B0-FF60-933815431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87" t="1" r="697" b="176"/>
          <a:stretch/>
        </p:blipFill>
        <p:spPr>
          <a:xfrm>
            <a:off x="855406" y="711178"/>
            <a:ext cx="10658168" cy="5551970"/>
          </a:xfrm>
          <a:prstGeom prst="rect">
            <a:avLst/>
          </a:prstGeom>
        </p:spPr>
      </p:pic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C05F4DD3-0FDD-AE44-0A99-EF663DB8A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4" r="11933" b="176"/>
          <a:stretch/>
        </p:blipFill>
        <p:spPr>
          <a:xfrm>
            <a:off x="5828614" y="1292029"/>
            <a:ext cx="4992022" cy="38427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B148825-2526-B69C-50FD-B8D6C2CC063C}"/>
              </a:ext>
            </a:extLst>
          </p:cNvPr>
          <p:cNvSpPr/>
          <p:nvPr/>
        </p:nvSpPr>
        <p:spPr>
          <a:xfrm>
            <a:off x="1524000" y="1"/>
            <a:ext cx="9144000" cy="711177"/>
          </a:xfrm>
          <a:prstGeom prst="rect">
            <a:avLst/>
          </a:prstGeom>
          <a:noFill/>
          <a:ln w="3175">
            <a:noFill/>
          </a:ln>
        </p:spPr>
        <p:txBody>
          <a:bodyPr anchor="b"/>
          <a:lstStyle/>
          <a:p>
            <a:pPr algn="ctr" defTabSz="914359">
              <a:lnSpc>
                <a:spcPct val="90000"/>
              </a:lnSpc>
              <a:spcBef>
                <a:spcPts val="1000"/>
              </a:spcBef>
            </a:pPr>
            <a:r>
              <a:rPr lang="it-IT" sz="2735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Banca di Asti e EIB – Statistiche (1/2)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5DF0D718-46F2-DAF3-FBCE-1A06D880FCC9}"/>
              </a:ext>
            </a:extLst>
          </p:cNvPr>
          <p:cNvSpPr txBox="1">
            <a:spLocks/>
          </p:cNvSpPr>
          <p:nvPr/>
        </p:nvSpPr>
        <p:spPr>
          <a:xfrm>
            <a:off x="1839838" y="1603491"/>
            <a:ext cx="3854557" cy="3049479"/>
          </a:xfrm>
          <a:prstGeom prst="rect">
            <a:avLst/>
          </a:prstGeom>
          <a:solidFill>
            <a:srgbClr val="8B1125"/>
          </a:solidFill>
        </p:spPr>
        <p:txBody>
          <a:bodyPr/>
          <a:lstStyle>
            <a:lvl1pPr marL="233995" indent="-233995" algn="l" defTabSz="935980" rtl="0" eaLnBrk="1" latinLnBrk="0" hangingPunct="1">
              <a:lnSpc>
                <a:spcPct val="90000"/>
              </a:lnSpc>
              <a:spcBef>
                <a:spcPts val="1024"/>
              </a:spcBef>
              <a:buFont typeface="Arial" panose="020B0604020202020204" pitchFamily="34" charset="0"/>
              <a:buChar char="•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98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735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785485EE-FB3B-A8FE-5B43-910E4BB8D654}"/>
              </a:ext>
            </a:extLst>
          </p:cNvPr>
          <p:cNvSpPr txBox="1"/>
          <p:nvPr/>
        </p:nvSpPr>
        <p:spPr>
          <a:xfrm>
            <a:off x="2081182" y="1757938"/>
            <a:ext cx="3382428" cy="307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586"/>
              </a:spcAft>
            </a:pPr>
            <a:r>
              <a:rPr lang="it-IT" sz="1319" dirty="0">
                <a:solidFill>
                  <a:srgbClr val="FFFFFF"/>
                </a:solidFill>
                <a:cs typeface="FLUNWD+Calibri Bold"/>
              </a:rPr>
              <a:t>Ecco alcune statistiche sulle PMI finanziate grazie alla collaborazione tra Banca di Asti e BEI:</a:t>
            </a:r>
          </a:p>
          <a:p>
            <a:pPr marL="279149" indent="-279149">
              <a:spcAft>
                <a:spcPts val="586"/>
              </a:spcAft>
              <a:buFont typeface="Arial" panose="020B0604020202020204" pitchFamily="34" charset="0"/>
              <a:buChar char="•"/>
            </a:pPr>
            <a:r>
              <a:rPr lang="it-IT" sz="1319" dirty="0">
                <a:solidFill>
                  <a:srgbClr val="FFFFFF"/>
                </a:solidFill>
                <a:cs typeface="FLUNWD+Calibri Bold"/>
              </a:rPr>
              <a:t>Su 160 PMI finanziate, 131 operano nel settore agroalimentare, di cui 61 sono di proprietà di giovani agricoltori</a:t>
            </a:r>
          </a:p>
          <a:p>
            <a:pPr marL="279149" indent="-279149">
              <a:spcAft>
                <a:spcPts val="586"/>
              </a:spcAft>
              <a:buFont typeface="Arial" panose="020B0604020202020204" pitchFamily="34" charset="0"/>
              <a:buChar char="•"/>
            </a:pPr>
            <a:r>
              <a:rPr lang="it-IT" sz="1319" dirty="0">
                <a:solidFill>
                  <a:srgbClr val="FFFFFF"/>
                </a:solidFill>
                <a:cs typeface="FLUNWD+Calibri Bold"/>
              </a:rPr>
              <a:t>Il 41% delle PMI finanziate sono ditte individuali, il 24% sono società di persone e il 35% sono società di capitali</a:t>
            </a:r>
          </a:p>
          <a:p>
            <a:pPr marL="279149" indent="-279149">
              <a:spcAft>
                <a:spcPts val="586"/>
              </a:spcAft>
              <a:buFont typeface="Arial" panose="020B0604020202020204" pitchFamily="34" charset="0"/>
              <a:buChar char="•"/>
            </a:pPr>
            <a:r>
              <a:rPr lang="it-IT" sz="1319" dirty="0">
                <a:solidFill>
                  <a:srgbClr val="FFFFFF"/>
                </a:solidFill>
                <a:cs typeface="FLUNWD+Calibri Bold"/>
              </a:rPr>
              <a:t>Il 54% dei finanziamenti è destinato a supportare gli investimenti delle PMI, mentre il restante 46% è destinato a sostenere il capitale circolante delle imprese</a:t>
            </a:r>
            <a:endParaRPr lang="en-US" sz="1319" dirty="0">
              <a:solidFill>
                <a:srgbClr val="FFFFFF"/>
              </a:solidFill>
              <a:cs typeface="FLUNWD+Calibri Bold"/>
            </a:endParaRPr>
          </a:p>
        </p:txBody>
      </p:sp>
      <p:pic>
        <p:nvPicPr>
          <p:cNvPr id="2" name="Immagine 1" descr="Immagine che contiene cuore, cerchio, creatività&#10;&#10;Descrizione generata automaticamente">
            <a:extLst>
              <a:ext uri="{FF2B5EF4-FFF2-40B4-BE49-F238E27FC236}">
                <a16:creationId xmlns:a16="http://schemas.microsoft.com/office/drawing/2014/main" id="{E8530AB3-1F92-E024-8390-96224C83BE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9391" y="2048943"/>
            <a:ext cx="290469" cy="506633"/>
          </a:xfrm>
          <a:prstGeom prst="rect">
            <a:avLst/>
          </a:prstGeom>
        </p:spPr>
      </p:pic>
      <p:pic>
        <p:nvPicPr>
          <p:cNvPr id="3" name="Immagine 2" descr="Immagine che contiene cuore, cerchio, creatività&#10;&#10;Descrizione generata automaticamente">
            <a:extLst>
              <a:ext uri="{FF2B5EF4-FFF2-40B4-BE49-F238E27FC236}">
                <a16:creationId xmlns:a16="http://schemas.microsoft.com/office/drawing/2014/main" id="{A1902112-BFBD-E233-AA83-9CBA393F2F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9054" y="2455266"/>
            <a:ext cx="290469" cy="506633"/>
          </a:xfrm>
          <a:prstGeom prst="rect">
            <a:avLst/>
          </a:prstGeom>
        </p:spPr>
      </p:pic>
      <p:pic>
        <p:nvPicPr>
          <p:cNvPr id="7" name="Immagine 6" descr="Immagine che contiene cuore, cerchio, creatività&#10;&#10;Descrizione generata automaticamente">
            <a:extLst>
              <a:ext uri="{FF2B5EF4-FFF2-40B4-BE49-F238E27FC236}">
                <a16:creationId xmlns:a16="http://schemas.microsoft.com/office/drawing/2014/main" id="{4A429955-25B7-CB8B-5A07-B7760FB388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2169" y="2234656"/>
            <a:ext cx="290469" cy="5066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16B888-8419-275E-0160-5ADC56663A84}"/>
              </a:ext>
            </a:extLst>
          </p:cNvPr>
          <p:cNvSpPr txBox="1"/>
          <p:nvPr/>
        </p:nvSpPr>
        <p:spPr>
          <a:xfrm>
            <a:off x="7140232" y="2895306"/>
            <a:ext cx="386866" cy="538292"/>
          </a:xfrm>
          <a:prstGeom prst="foldedCorner">
            <a:avLst>
              <a:gd name="adj" fmla="val 33955"/>
            </a:avLst>
          </a:prstGeom>
          <a:solidFill>
            <a:srgbClr val="7E97C5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26" b="1" u="sng" dirty="0">
                <a:solidFill>
                  <a:srgbClr val="2E57A1"/>
                </a:solidFill>
              </a:rPr>
              <a:t>152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B72B1C-3BB9-E781-A5E7-DD820EEEB085}"/>
              </a:ext>
            </a:extLst>
          </p:cNvPr>
          <p:cNvSpPr txBox="1"/>
          <p:nvPr/>
        </p:nvSpPr>
        <p:spPr>
          <a:xfrm>
            <a:off x="9289169" y="2675455"/>
            <a:ext cx="211018" cy="330047"/>
          </a:xfrm>
          <a:prstGeom prst="foldedCorner">
            <a:avLst>
              <a:gd name="adj" fmla="val 38525"/>
            </a:avLst>
          </a:prstGeom>
          <a:solidFill>
            <a:srgbClr val="7E97C5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26" b="1" u="sng" dirty="0">
                <a:solidFill>
                  <a:srgbClr val="2E57A1"/>
                </a:solidFill>
              </a:rPr>
              <a:t>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A747D1C-C5EF-81E3-498D-18AB3263672D}"/>
              </a:ext>
            </a:extLst>
          </p:cNvPr>
          <p:cNvSpPr txBox="1"/>
          <p:nvPr/>
        </p:nvSpPr>
        <p:spPr>
          <a:xfrm>
            <a:off x="8200806" y="2494287"/>
            <a:ext cx="211018" cy="330047"/>
          </a:xfrm>
          <a:prstGeom prst="foldedCorner">
            <a:avLst>
              <a:gd name="adj" fmla="val 38525"/>
            </a:avLst>
          </a:prstGeom>
          <a:solidFill>
            <a:srgbClr val="7E97C5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26" b="1" u="sng" dirty="0">
                <a:solidFill>
                  <a:srgbClr val="2E57A1"/>
                </a:solidFill>
              </a:rPr>
              <a:t>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011E7FF2-4943-BFAA-CBC7-116A0602C080}"/>
                  </a:ext>
                </a:extLst>
              </p14:cNvPr>
              <p14:cNvContentPartPr/>
              <p14:nvPr/>
            </p14:nvContentPartPr>
            <p14:xfrm>
              <a:off x="4138676" y="2742670"/>
              <a:ext cx="1249920" cy="207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011E7FF2-4943-BFAA-CBC7-116A0602C0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5036" y="2634670"/>
                <a:ext cx="1357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88B850CC-C61E-EE54-EE4F-E90ECCBA3110}"/>
                  </a:ext>
                </a:extLst>
              </p14:cNvPr>
              <p14:cNvContentPartPr/>
              <p14:nvPr/>
            </p14:nvContentPartPr>
            <p14:xfrm>
              <a:off x="2349476" y="2998630"/>
              <a:ext cx="2265840" cy="4968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88B850CC-C61E-EE54-EE4F-E90ECCBA31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5836" y="2890990"/>
                <a:ext cx="2373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4C6C5606-D4B2-C67B-9EC3-6654C4B79E24}"/>
                  </a:ext>
                </a:extLst>
              </p14:cNvPr>
              <p14:cNvContentPartPr/>
              <p14:nvPr/>
            </p14:nvContentPartPr>
            <p14:xfrm>
              <a:off x="4149116" y="2713870"/>
              <a:ext cx="1180800" cy="4104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4C6C5606-D4B2-C67B-9EC3-6654C4B79E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5116" y="2605870"/>
                <a:ext cx="12884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9CE9140B-61B0-B370-CA88-537A708B6080}"/>
                  </a:ext>
                </a:extLst>
              </p14:cNvPr>
              <p14:cNvContentPartPr/>
              <p14:nvPr/>
            </p14:nvContentPartPr>
            <p14:xfrm>
              <a:off x="2487356" y="2938870"/>
              <a:ext cx="2170440" cy="813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9CE9140B-61B0-B370-CA88-537A708B60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3356" y="2831230"/>
                <a:ext cx="2278080" cy="2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492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BB9ADF21-D4F9-01B0-FF60-933815431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87" t="1" r="697" b="176"/>
          <a:stretch/>
        </p:blipFill>
        <p:spPr>
          <a:xfrm>
            <a:off x="491613" y="711178"/>
            <a:ext cx="11267767" cy="5768280"/>
          </a:xfrm>
          <a:prstGeom prst="rect">
            <a:avLst/>
          </a:prstGeom>
        </p:spPr>
      </p:pic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C05F4DD3-0FDD-AE44-0A99-EF663DB8A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4" r="11933" b="176"/>
          <a:stretch/>
        </p:blipFill>
        <p:spPr>
          <a:xfrm>
            <a:off x="5675979" y="1300703"/>
            <a:ext cx="4992022" cy="38427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B148825-2526-B69C-50FD-B8D6C2CC063C}"/>
              </a:ext>
            </a:extLst>
          </p:cNvPr>
          <p:cNvSpPr/>
          <p:nvPr/>
        </p:nvSpPr>
        <p:spPr>
          <a:xfrm>
            <a:off x="1524000" y="1"/>
            <a:ext cx="9144000" cy="711177"/>
          </a:xfrm>
          <a:prstGeom prst="rect">
            <a:avLst/>
          </a:prstGeom>
          <a:noFill/>
          <a:ln w="3175">
            <a:noFill/>
          </a:ln>
        </p:spPr>
        <p:txBody>
          <a:bodyPr anchor="b"/>
          <a:lstStyle/>
          <a:p>
            <a:pPr algn="ctr" defTabSz="914359">
              <a:lnSpc>
                <a:spcPct val="90000"/>
              </a:lnSpc>
              <a:spcBef>
                <a:spcPts val="1000"/>
              </a:spcBef>
            </a:pPr>
            <a:r>
              <a:rPr lang="it-IT" sz="2735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Banca di Asti e EIB – Statistiche (2/2)</a:t>
            </a:r>
          </a:p>
        </p:txBody>
      </p:sp>
      <p:pic>
        <p:nvPicPr>
          <p:cNvPr id="10" name="Immagine 9" descr="Immagine che contiene cuore, cerchio, creatività&#10;&#10;Descrizione generata automaticamente">
            <a:extLst>
              <a:ext uri="{FF2B5EF4-FFF2-40B4-BE49-F238E27FC236}">
                <a16:creationId xmlns:a16="http://schemas.microsoft.com/office/drawing/2014/main" id="{C5053964-021C-9B75-5684-E7D2AEECD0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9391" y="2048943"/>
            <a:ext cx="290469" cy="506633"/>
          </a:xfrm>
          <a:prstGeom prst="rect">
            <a:avLst/>
          </a:prstGeom>
        </p:spPr>
      </p:pic>
      <p:pic>
        <p:nvPicPr>
          <p:cNvPr id="13" name="Immagine 12" descr="Immagine che contiene cuore, cerchio, creatività&#10;&#10;Descrizione generata automaticamente">
            <a:extLst>
              <a:ext uri="{FF2B5EF4-FFF2-40B4-BE49-F238E27FC236}">
                <a16:creationId xmlns:a16="http://schemas.microsoft.com/office/drawing/2014/main" id="{722A3101-E527-67D9-6E39-73FFD30AFA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9054" y="2455266"/>
            <a:ext cx="290469" cy="506633"/>
          </a:xfrm>
          <a:prstGeom prst="rect">
            <a:avLst/>
          </a:prstGeom>
        </p:spPr>
      </p:pic>
      <p:pic>
        <p:nvPicPr>
          <p:cNvPr id="15" name="Immagine 14" descr="Immagine che contiene cuore, cerchio, creatività&#10;&#10;Descrizione generata automaticamente">
            <a:extLst>
              <a:ext uri="{FF2B5EF4-FFF2-40B4-BE49-F238E27FC236}">
                <a16:creationId xmlns:a16="http://schemas.microsoft.com/office/drawing/2014/main" id="{C3520E65-6846-75F7-063B-473979E9CA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2169" y="2234656"/>
            <a:ext cx="290469" cy="50663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91E8C6-3A6C-B396-D96B-3F62B091C494}"/>
              </a:ext>
            </a:extLst>
          </p:cNvPr>
          <p:cNvSpPr txBox="1"/>
          <p:nvPr/>
        </p:nvSpPr>
        <p:spPr>
          <a:xfrm>
            <a:off x="7140232" y="2895306"/>
            <a:ext cx="386866" cy="538292"/>
          </a:xfrm>
          <a:prstGeom prst="foldedCorner">
            <a:avLst>
              <a:gd name="adj" fmla="val 33955"/>
            </a:avLst>
          </a:prstGeom>
          <a:solidFill>
            <a:srgbClr val="7E97C5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26" b="1" u="sng" dirty="0">
                <a:solidFill>
                  <a:srgbClr val="2E57A1"/>
                </a:solidFill>
              </a:rPr>
              <a:t>152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30D182-33D2-211A-C82E-FD32CABE5D93}"/>
              </a:ext>
            </a:extLst>
          </p:cNvPr>
          <p:cNvSpPr txBox="1"/>
          <p:nvPr/>
        </p:nvSpPr>
        <p:spPr>
          <a:xfrm>
            <a:off x="9289169" y="2675455"/>
            <a:ext cx="211018" cy="330047"/>
          </a:xfrm>
          <a:prstGeom prst="foldedCorner">
            <a:avLst>
              <a:gd name="adj" fmla="val 38525"/>
            </a:avLst>
          </a:prstGeom>
          <a:solidFill>
            <a:srgbClr val="7E97C5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26" b="1" u="sng" dirty="0">
                <a:solidFill>
                  <a:srgbClr val="2E57A1"/>
                </a:solidFill>
              </a:rPr>
              <a:t>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B1476CF-AFE8-68FE-D136-5D4EACD157BD}"/>
              </a:ext>
            </a:extLst>
          </p:cNvPr>
          <p:cNvSpPr txBox="1"/>
          <p:nvPr/>
        </p:nvSpPr>
        <p:spPr>
          <a:xfrm>
            <a:off x="8200806" y="2494287"/>
            <a:ext cx="211018" cy="330047"/>
          </a:xfrm>
          <a:prstGeom prst="foldedCorner">
            <a:avLst>
              <a:gd name="adj" fmla="val 38525"/>
            </a:avLst>
          </a:prstGeom>
          <a:solidFill>
            <a:srgbClr val="7E97C5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26" b="1" u="sng" dirty="0">
                <a:solidFill>
                  <a:srgbClr val="2E57A1"/>
                </a:solidFill>
              </a:rPr>
              <a:t>7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5DF0D718-46F2-DAF3-FBCE-1A06D880FCC9}"/>
              </a:ext>
            </a:extLst>
          </p:cNvPr>
          <p:cNvSpPr txBox="1">
            <a:spLocks/>
          </p:cNvSpPr>
          <p:nvPr/>
        </p:nvSpPr>
        <p:spPr>
          <a:xfrm>
            <a:off x="1839838" y="1603491"/>
            <a:ext cx="3854557" cy="3049479"/>
          </a:xfrm>
          <a:prstGeom prst="rect">
            <a:avLst/>
          </a:prstGeom>
          <a:solidFill>
            <a:srgbClr val="8B1125"/>
          </a:solidFill>
        </p:spPr>
        <p:txBody>
          <a:bodyPr/>
          <a:lstStyle>
            <a:lvl1pPr marL="233995" indent="-233995" algn="l" defTabSz="935980" rtl="0" eaLnBrk="1" latinLnBrk="0" hangingPunct="1">
              <a:lnSpc>
                <a:spcPct val="90000"/>
              </a:lnSpc>
              <a:spcBef>
                <a:spcPts val="1024"/>
              </a:spcBef>
              <a:buFont typeface="Arial" panose="020B0604020202020204" pitchFamily="34" charset="0"/>
              <a:buChar char="•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98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lnSpc>
                <a:spcPct val="90000"/>
              </a:lnSpc>
              <a:spcBef>
                <a:spcPts val="512"/>
              </a:spcBef>
              <a:buFont typeface="Arial" panose="020B0604020202020204" pitchFamily="34" charset="0"/>
              <a:buChar char="•"/>
              <a:defRPr sz="18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735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785485EE-FB3B-A8FE-5B43-910E4BB8D654}"/>
              </a:ext>
            </a:extLst>
          </p:cNvPr>
          <p:cNvSpPr txBox="1"/>
          <p:nvPr/>
        </p:nvSpPr>
        <p:spPr>
          <a:xfrm>
            <a:off x="2081182" y="1757938"/>
            <a:ext cx="3382428" cy="2630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586"/>
              </a:spcAft>
            </a:pPr>
            <a:r>
              <a:rPr lang="it-IT" sz="1465" dirty="0">
                <a:solidFill>
                  <a:srgbClr val="FFFFFF"/>
                </a:solidFill>
                <a:cs typeface="FLUNWD+Calibri Bold"/>
              </a:rPr>
              <a:t>Ecco alcune statistiche sulle PMI finanziate grazie alla collaborazione tra Banca di Asti e BEI:</a:t>
            </a:r>
          </a:p>
          <a:p>
            <a:pPr marL="279149" indent="-279149">
              <a:spcAft>
                <a:spcPts val="586"/>
              </a:spcAft>
              <a:buFont typeface="Arial" panose="020B0604020202020204" pitchFamily="34" charset="0"/>
              <a:buChar char="•"/>
            </a:pPr>
            <a:r>
              <a:rPr lang="it-IT" sz="1465" dirty="0">
                <a:solidFill>
                  <a:srgbClr val="FFFFFF"/>
                </a:solidFill>
                <a:cs typeface="FLUNWD+Calibri Bold"/>
              </a:rPr>
              <a:t>L'operazione più piccola ammonta a 10.000 euro, mentre l'importo medio è di circa 263.000 euro</a:t>
            </a:r>
          </a:p>
          <a:p>
            <a:pPr marL="279149" indent="-279149">
              <a:spcAft>
                <a:spcPts val="586"/>
              </a:spcAft>
              <a:buFont typeface="Arial" panose="020B0604020202020204" pitchFamily="34" charset="0"/>
              <a:buChar char="•"/>
            </a:pPr>
            <a:r>
              <a:rPr lang="it-IT" sz="1465" dirty="0">
                <a:solidFill>
                  <a:srgbClr val="FFFFFF"/>
                </a:solidFill>
                <a:cs typeface="FLUNWD+Calibri Bold"/>
              </a:rPr>
              <a:t>Il 48% dei finanziamenti è inferiore a 100.000 euro, il 29% è compreso tra 100.000 e 500.000 euro, mentre il 23% supera 500.000 euro (di cui solo 5 operazioni superano 1 milione di euro)</a:t>
            </a:r>
            <a:endParaRPr lang="en-US" sz="1465" dirty="0">
              <a:solidFill>
                <a:srgbClr val="FFFFFF"/>
              </a:solidFill>
              <a:cs typeface="FLUNWD+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362484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AB481BC-923C-DCFC-19A2-960808AE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6" y="557561"/>
            <a:ext cx="11774607" cy="55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CB3DE-8B07-14F8-652C-CC572C690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09" y="434898"/>
            <a:ext cx="11855402" cy="60216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AA91DC2A-5BCC-77A9-5DEC-A09638FCACBF}"/>
                  </a:ext>
                </a:extLst>
              </p14:cNvPr>
              <p14:cNvContentPartPr/>
              <p14:nvPr/>
            </p14:nvContentPartPr>
            <p14:xfrm>
              <a:off x="9854756" y="2890630"/>
              <a:ext cx="302040" cy="4186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AA91DC2A-5BCC-77A9-5DEC-A09638FCAC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0756" y="2782630"/>
                <a:ext cx="40968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71CE74F0-C57C-1CE1-FB60-9E56607F3FA5}"/>
                  </a:ext>
                </a:extLst>
              </p14:cNvPr>
              <p14:cNvContentPartPr/>
              <p14:nvPr/>
            </p14:nvContentPartPr>
            <p14:xfrm>
              <a:off x="9842156" y="2899630"/>
              <a:ext cx="1621440" cy="291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71CE74F0-C57C-1CE1-FB60-9E56607F3F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88156" y="2791990"/>
                <a:ext cx="17290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6F34F04E-C2C8-2C03-F89F-FF7E4B78EE13}"/>
                  </a:ext>
                </a:extLst>
              </p14:cNvPr>
              <p14:cNvContentPartPr/>
              <p14:nvPr/>
            </p14:nvContentPartPr>
            <p14:xfrm>
              <a:off x="9861596" y="3047590"/>
              <a:ext cx="1539360" cy="5904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6F34F04E-C2C8-2C03-F89F-FF7E4B78EE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07596" y="2939950"/>
                <a:ext cx="16470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05284C85-2EE9-C1B9-41BC-51E147D99DD6}"/>
                  </a:ext>
                </a:extLst>
              </p14:cNvPr>
              <p14:cNvContentPartPr/>
              <p14:nvPr/>
            </p14:nvContentPartPr>
            <p14:xfrm>
              <a:off x="9901196" y="3195550"/>
              <a:ext cx="1275480" cy="489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05284C85-2EE9-C1B9-41BC-51E147D99D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47196" y="3087550"/>
                <a:ext cx="13831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3CA9F96D-733A-7189-7F03-9D83DAAEC6F8}"/>
                  </a:ext>
                </a:extLst>
              </p14:cNvPr>
              <p14:cNvContentPartPr/>
              <p14:nvPr/>
            </p14:nvContentPartPr>
            <p14:xfrm>
              <a:off x="9861596" y="3381670"/>
              <a:ext cx="1596240" cy="2088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3CA9F96D-733A-7189-7F03-9D83DAAEC6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07596" y="3274030"/>
                <a:ext cx="17038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0D247244-7ABA-053D-E3FE-B0D48A9FC677}"/>
                  </a:ext>
                </a:extLst>
              </p14:cNvPr>
              <p14:cNvContentPartPr/>
              <p14:nvPr/>
            </p14:nvContentPartPr>
            <p14:xfrm>
              <a:off x="11218436" y="3204910"/>
              <a:ext cx="13788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0D247244-7ABA-053D-E3FE-B0D48A9FC6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64436" y="3096910"/>
                <a:ext cx="24552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620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7FCBC0CC2B2749A1CE72C42B4E541D" ma:contentTypeVersion="14" ma:contentTypeDescription="Creare un nuovo documento." ma:contentTypeScope="" ma:versionID="ff1be50d8030bc1289b8cb15cd90e443">
  <xsd:schema xmlns:xsd="http://www.w3.org/2001/XMLSchema" xmlns:xs="http://www.w3.org/2001/XMLSchema" xmlns:p="http://schemas.microsoft.com/office/2006/metadata/properties" xmlns:ns3="128c8d40-546e-4ad9-9746-faabbad986d0" xmlns:ns4="d9b3a2d6-ddd9-4c31-8bdb-deac53f0ae28" targetNamespace="http://schemas.microsoft.com/office/2006/metadata/properties" ma:root="true" ma:fieldsID="186f441ab15a14cddc33e567c58454de" ns3:_="" ns4:_="">
    <xsd:import namespace="128c8d40-546e-4ad9-9746-faabbad986d0"/>
    <xsd:import namespace="d9b3a2d6-ddd9-4c31-8bdb-deac53f0ae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_activity" minOccurs="0"/>
                <xsd:element ref="ns4:MediaServiceAutoTags" minOccurs="0"/>
                <xsd:element ref="ns4:MediaLengthInSeconds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c8d40-546e-4ad9-9746-faabbad986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a2d6-ddd9-4c31-8bdb-deac53f0a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9b3a2d6-ddd9-4c31-8bdb-deac53f0ae28" xsi:nil="true"/>
  </documentManagement>
</p:properties>
</file>

<file path=customXml/itemProps1.xml><?xml version="1.0" encoding="utf-8"?>
<ds:datastoreItem xmlns:ds="http://schemas.openxmlformats.org/officeDocument/2006/customXml" ds:itemID="{88233CCA-BE76-4387-932C-5D6D2987B5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149EA6-B1BB-463D-81CE-3268C9C06D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8c8d40-546e-4ad9-9746-faabbad986d0"/>
    <ds:schemaRef ds:uri="d9b3a2d6-ddd9-4c31-8bdb-deac53f0ae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9C0234-4E5E-49A5-BF2A-A1F99F6F70FD}">
  <ds:schemaRefs>
    <ds:schemaRef ds:uri="http://schemas.microsoft.com/office/2006/metadata/properties"/>
    <ds:schemaRef ds:uri="128c8d40-546e-4ad9-9746-faabbad986d0"/>
    <ds:schemaRef ds:uri="d9b3a2d6-ddd9-4c31-8bdb-deac53f0ae2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385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FLUNWD+Calibri Bold</vt:lpstr>
      <vt:lpstr>Georgia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Banca Di Asti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Negro Claudia</dc:creator>
  <cp:lastModifiedBy>Negro Claudia</cp:lastModifiedBy>
  <cp:revision>4</cp:revision>
  <dcterms:created xsi:type="dcterms:W3CDTF">2025-04-07T15:30:29Z</dcterms:created>
  <dcterms:modified xsi:type="dcterms:W3CDTF">2025-04-10T06:17:00Z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0x010100DD7FCBC0CC2B2749A1CE72C42B4E541D</vt:lpwstr>
  </property>
</Properties>
</file>